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7"/>
  </p:notesMasterIdLst>
  <p:sldIdLst>
    <p:sldId id="306" r:id="rId5"/>
    <p:sldId id="317" r:id="rId6"/>
    <p:sldId id="336" r:id="rId7"/>
    <p:sldId id="322" r:id="rId8"/>
    <p:sldId id="332" r:id="rId9"/>
    <p:sldId id="341" r:id="rId10"/>
    <p:sldId id="326" r:id="rId11"/>
    <p:sldId id="338" r:id="rId12"/>
    <p:sldId id="339" r:id="rId13"/>
    <p:sldId id="340" r:id="rId14"/>
    <p:sldId id="337" r:id="rId15"/>
    <p:sldId id="320" r:id="rId16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DF7F"/>
    <a:srgbClr val="FF997F"/>
    <a:srgbClr val="B2FF99"/>
    <a:srgbClr val="522D80"/>
    <a:srgbClr val="CC99FF"/>
    <a:srgbClr val="FFFFFF"/>
    <a:srgbClr val="747474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LW1-sYW6Hw?feature=oembed" TargetMode="Externa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AutoDRIVE-Ecosystem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youtube.com/@AutoDRIVE-Ecosystem" TargetMode="Externa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hyperlink" Target="https://youtu.be/YIZz_8rLgZQ?feature=shared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12" Type="http://schemas.openxmlformats.org/officeDocument/2006/relationships/hyperlink" Target="https://youtu.be/PLW1-sYW6Hw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youtu.be/Rq7Wwcwn1uk?feature=shared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CgNR_LgrQ?feature=oembed" TargetMode="Externa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q7Wwcwn1uk?feature=oembed" TargetMode="Externa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Zz_8rLgZQ?feature=oembed" TargetMode="Externa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Proposal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Polaris RZR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8E08062-DEB8-51A8-DF6C-36CABA0F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 err="1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 err="1"/>
              <a:t>Autoware</a:t>
            </a:r>
            <a:r>
              <a:rPr lang="en-US" dirty="0"/>
              <a:t> demo:</a:t>
            </a:r>
          </a:p>
          <a:p>
            <a:pPr lvl="1"/>
            <a:r>
              <a:rPr lang="en-US" dirty="0"/>
              <a:t>Autonomous navigation (waypoint following)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 err="1"/>
              <a:t>Autoware</a:t>
            </a:r>
            <a:r>
              <a:rPr lang="en-US" sz="1800" b="0" i="0" u="none" strike="noStrike" baseline="0" dirty="0"/>
              <a:t> Foundation, “</a:t>
            </a:r>
            <a:r>
              <a:rPr lang="en-US" sz="1800" b="0" i="0" u="none" strike="noStrike" baseline="0" dirty="0" err="1"/>
              <a:t>Autoware</a:t>
            </a:r>
            <a:r>
              <a:rPr lang="en-US" sz="1800" b="0" i="0" u="none" strike="noStrike" baseline="0" dirty="0"/>
              <a:t>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Comparative Analysis of </a:t>
            </a:r>
            <a:r>
              <a:rPr lang="en-US" dirty="0"/>
              <a:t>Hardware Platforms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31993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57162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31706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28B5-DCE0-CAFB-CF85-4C80389F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Comparative Analysis of Simulation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31993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42448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35CDCA-D023-40E0-53BB-AA83CF672DEB}"/>
              </a:ext>
            </a:extLst>
          </p:cNvPr>
          <p:cNvSpPr/>
          <p:nvPr/>
        </p:nvSpPr>
        <p:spPr>
          <a:xfrm>
            <a:off x="5170801" y="539114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45023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75103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B408DB-3D95-0E92-A883-E28998A79768}"/>
              </a:ext>
            </a:extLst>
          </p:cNvPr>
          <p:cNvCxnSpPr>
            <a:cxnSpLocks/>
          </p:cNvCxnSpPr>
          <p:nvPr/>
        </p:nvCxnSpPr>
        <p:spPr>
          <a:xfrm flipH="1">
            <a:off x="5431072" y="3736591"/>
            <a:ext cx="3766194" cy="1775395"/>
          </a:xfrm>
          <a:prstGeom prst="straightConnector1">
            <a:avLst/>
          </a:prstGeom>
          <a:ln w="19050">
            <a:solidFill>
              <a:srgbClr val="F16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AE08FD-B1E9-08FB-F506-921DE5E3A18C}"/>
              </a:ext>
            </a:extLst>
          </p:cNvPr>
          <p:cNvSpPr txBox="1"/>
          <p:nvPr/>
        </p:nvSpPr>
        <p:spPr>
          <a:xfrm>
            <a:off x="9197266" y="3551925"/>
            <a:ext cx="1510350" cy="369332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Opportunity!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A509D0-E578-892A-7608-D30C4AF6FBCB}"/>
              </a:ext>
            </a:extLst>
          </p:cNvPr>
          <p:cNvSpPr/>
          <p:nvPr/>
        </p:nvSpPr>
        <p:spPr>
          <a:xfrm>
            <a:off x="7171051" y="472439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F59AC6-329E-7E69-43C9-271E5752F85A}"/>
              </a:ext>
            </a:extLst>
          </p:cNvPr>
          <p:cNvSpPr/>
          <p:nvPr/>
        </p:nvSpPr>
        <p:spPr>
          <a:xfrm>
            <a:off x="5170801" y="2409820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54" y="1809750"/>
            <a:ext cx="3561081" cy="4284491"/>
          </a:xfrm>
        </p:spPr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</a:rPr>
              <a:t>Ackermann-steer, skid-steer, independent 4WD4WS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1/14 scale open chassis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32598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</a:rPr>
              <a:t>Flexible APIs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High-fidelity simulation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Mechatronic testbed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AD + SC applications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Affordable cost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085179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2"/>
              </a:rPr>
              <a:t>Website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GitHub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YouTube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/>
        </p:nvGraphicFramePr>
        <p:xfrm>
          <a:off x="397007" y="3958603"/>
          <a:ext cx="7690551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9129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53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47649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99654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4329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3198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2848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9280626" y="6094239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7007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508527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767870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767870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381" y="1571625"/>
            <a:ext cx="3609612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development team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68235"/>
              </p:ext>
            </p:extLst>
          </p:nvPr>
        </p:nvGraphicFramePr>
        <p:xfrm>
          <a:off x="468006" y="5556875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828800"/>
            <a:ext cx="2926080" cy="1828800"/>
          </a:xfrm>
          <a:prstGeom prst="rect">
            <a:avLst/>
          </a:prstGeom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828800"/>
            <a:ext cx="2926080" cy="1828800"/>
          </a:xfrm>
          <a:prstGeom prst="rect">
            <a:avLst/>
          </a:prstGeom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828800"/>
            <a:ext cx="2926080" cy="1828800"/>
          </a:xfrm>
          <a:prstGeom prst="rect">
            <a:avLst/>
          </a:prstGeom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828800"/>
            <a:ext cx="2926080" cy="1828800"/>
          </a:xfrm>
          <a:prstGeom prst="rect">
            <a:avLst/>
          </a:prstGeom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980793"/>
            <a:ext cx="2926080" cy="1828800"/>
          </a:xfrm>
          <a:prstGeom prst="rect">
            <a:avLst/>
          </a:prstGeom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980793"/>
            <a:ext cx="2926080" cy="1828800"/>
          </a:xfrm>
          <a:prstGeom prst="rect">
            <a:avLst/>
          </a:prstGeom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980793"/>
            <a:ext cx="2926080" cy="1828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6069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6069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F1TENTH (Scaled Vehicle)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770661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2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772554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3"/>
              </a:rPr>
              <a:t>OpenCAV</a:t>
            </a:r>
            <a:r>
              <a:rPr lang="en-US" sz="1400" dirty="0">
                <a:hlinkClick r:id="rId13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980793"/>
            <a:ext cx="2926080" cy="1828800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6" name="Online Media 15" title="Presenting AutoDRIVE Ecosystem">
            <a:hlinkClick r:id="" action="ppaction://media"/>
            <a:extLst>
              <a:ext uri="{FF2B5EF4-FFF2-40B4-BE49-F238E27FC236}">
                <a16:creationId xmlns:a16="http://schemas.microsoft.com/office/drawing/2014/main" id="{AB6B8458-BA6D-876E-FD05-5BB518E5E9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F1TENTH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5D8DC154-0DE8-0FED-52B6-1E7F5D068C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OpenCAV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7771F32-B611-D644-766B-3F66F73D46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859</Words>
  <Application>Microsoft Office PowerPoint</Application>
  <PresentationFormat>Widescreen</PresentationFormat>
  <Paragraphs>134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Proposal</vt:lpstr>
      <vt:lpstr>Comparative Analysis of Hardware Platforms </vt:lpstr>
      <vt:lpstr>Comparative Analysis of Simulation Platforms</vt:lpstr>
      <vt:lpstr>AutoDRIVE Ecosystem</vt:lpstr>
      <vt:lpstr>AutoDRIVE Simulator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Planned Project Objectives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103</cp:revision>
  <dcterms:created xsi:type="dcterms:W3CDTF">2020-04-29T07:35:04Z</dcterms:created>
  <dcterms:modified xsi:type="dcterms:W3CDTF">2023-10-18T06:24:08Z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